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3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8" autoAdjust="0"/>
    <p:restoredTop sz="94660"/>
  </p:normalViewPr>
  <p:slideViewPr>
    <p:cSldViewPr>
      <p:cViewPr varScale="1">
        <p:scale>
          <a:sx n="82" d="100"/>
          <a:sy n="82" d="100"/>
        </p:scale>
        <p:origin x="135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919F0-2AEC-4E70-9C94-457CBD2A1F8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C4A3-4C8E-4F9A-95F2-DCDB16FDA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58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C4A3-4C8E-4F9A-95F2-DCDB16FDAE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6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43" y="2564904"/>
            <a:ext cx="7499866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8: ‘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suffix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124744"/>
            <a:ext cx="9073008" cy="518457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Adding suffixes to words ending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14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Adding suffixes beginning with a vowel to polysyllabic words and to words ending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fer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Rules 21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27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8: Explanation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0" y="1295947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RECAP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What are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vowel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NAMES &amp; SOUNDS?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3523551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3501008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800" b="1" u="sng" dirty="0" err="1">
                <a:solidFill>
                  <a:srgbClr val="FF0000"/>
                </a:solidFill>
              </a:rPr>
              <a:t>o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en-GB" sz="3800" b="1" dirty="0" err="1">
                <a:solidFill>
                  <a:srgbClr val="FF0000"/>
                </a:solidFill>
              </a:rPr>
              <a:t>e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sl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sl</a:t>
            </a:r>
            <a:r>
              <a:rPr lang="en-GB" sz="3800" b="1" u="sng" dirty="0" err="1">
                <a:solidFill>
                  <a:srgbClr val="FF0000"/>
                </a:solidFill>
              </a:rPr>
              <a:t>i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b="1" dirty="0" err="1">
                <a:solidFill>
                  <a:srgbClr val="FF0000"/>
                </a:solidFill>
              </a:rPr>
              <a:t>e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p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b="1" u="sng" dirty="0">
                <a:solidFill>
                  <a:srgbClr val="FF0000"/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5496" y="2088777"/>
            <a:ext cx="9036496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When you add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u="sng" dirty="0" err="1">
                <a:solidFill>
                  <a:srgbClr val="FF0000"/>
                </a:solidFill>
              </a:rPr>
              <a:t>e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the </a:t>
            </a:r>
            <a:r>
              <a:rPr lang="en-GB" sz="3500" b="1" dirty="0">
                <a:solidFill>
                  <a:srgbClr val="FF0000"/>
                </a:solidFill>
              </a:rPr>
              <a:t>‘e’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 jump over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one consonant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make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one vowel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say its name!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79511" y="5733256"/>
            <a:ext cx="8784975" cy="75586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79512" y="5733256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bb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sl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p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tt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5496" y="4361811"/>
            <a:ext cx="9036496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Double the consonant to protect lonely vowels!</a:t>
            </a:r>
          </a:p>
          <a:p>
            <a:pPr marL="0" indent="0" algn="ctr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u="sng" dirty="0">
                <a:solidFill>
                  <a:srgbClr val="FF0000"/>
                </a:solidFill>
              </a:rPr>
              <a:t>V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double me!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8: Explanation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2443431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2420888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   j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23528" y="1052736"/>
            <a:ext cx="8424934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are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REGULAR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just add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rgbClr val="FF0000"/>
                </a:solidFill>
              </a:rPr>
              <a:t>‘e’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can’t jump over two consonants!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79511" y="3933056"/>
            <a:ext cx="8784975" cy="75586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79512" y="3933056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   p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1475656" y="3240163"/>
            <a:ext cx="63722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Two vowels look after each other!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1216" y="5013176"/>
            <a:ext cx="9036496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3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in </a:t>
            </a:r>
            <a:r>
              <a:rPr lang="en-GB" sz="3300" b="1" dirty="0">
                <a:solidFill>
                  <a:srgbClr val="FF0000"/>
                </a:solidFill>
              </a:rPr>
              <a:t>‘e’ 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</a:t>
            </a:r>
            <a:r>
              <a:rPr lang="en-GB" sz="33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CHEAT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en-GB" sz="3300" b="1" u="sng" dirty="0">
                <a:solidFill>
                  <a:srgbClr val="FF0000"/>
                </a:solidFill>
              </a:rPr>
              <a:t>E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 - Just add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‘d’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79510" y="5719631"/>
            <a:ext cx="8784976" cy="73332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61256" y="5687536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GB" sz="3800" b="1" u="sng" dirty="0">
                <a:solidFill>
                  <a:srgbClr val="FF0000"/>
                </a:solidFill>
              </a:rPr>
              <a:t>o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 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     h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GB" sz="38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GB" sz="3800" b="1" dirty="0">
                <a:solidFill>
                  <a:srgbClr val="FF0000"/>
                </a:solidFill>
              </a:rPr>
              <a:t>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28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8: Examples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105632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Think: REGULAR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CHEAT–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rgbClr val="FF0000"/>
                </a:solidFill>
              </a:rPr>
              <a:t>V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 – double me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words have had the consonant doubled? Why?  What would they say otherwise?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5733256"/>
            <a:ext cx="9144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1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words change completely when you write them in the past tense?  E.g. get </a:t>
            </a:r>
            <a:r>
              <a:rPr lang="en-GB" sz="3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got </a:t>
            </a:r>
            <a:r>
              <a:rPr lang="en-GB" sz="31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(not </a:t>
            </a:r>
            <a:r>
              <a:rPr lang="en-GB" sz="31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getted</a:t>
            </a:r>
            <a:r>
              <a:rPr lang="en-GB" sz="31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82685" y="2924944"/>
            <a:ext cx="8247531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67544" y="278092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500" b="1" dirty="0">
              <a:solidFill>
                <a:srgbClr val="FF0000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ea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500" b="1" dirty="0">
              <a:solidFill>
                <a:srgbClr val="FF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03735" y="278092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455263" y="278092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bb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4471487" y="278092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nn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ea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>
              <a:solidFill>
                <a:srgbClr val="FF0000"/>
              </a:solidFill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459452" y="278092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tt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en-GB" sz="3500" b="1" dirty="0">
              <a:solidFill>
                <a:srgbClr val="FF0000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8: Practice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1150801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Change these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verbs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past tense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by adding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it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REGULAR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CHEAT-</a:t>
            </a:r>
            <a:r>
              <a:rPr lang="en-GB" sz="3500" b="1" dirty="0">
                <a:solidFill>
                  <a:srgbClr val="FF0000"/>
                </a:solidFill>
              </a:rPr>
              <a:t>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rgbClr val="FF0000"/>
                </a:solidFill>
              </a:rPr>
              <a:t>V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double me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51520" y="2470831"/>
            <a:ext cx="2727920" cy="352839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203848" y="2470831"/>
            <a:ext cx="2762276" cy="3528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470831"/>
            <a:ext cx="2727921" cy="35283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2902878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look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rub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wish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pile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tag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420888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242088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42088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46795" y="2903277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slop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glue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thrash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scrap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strain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5856" y="2903277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strap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zoom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crush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trim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hope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093296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TIP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Read them back to check: is it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sl</a:t>
            </a:r>
            <a:r>
              <a:rPr lang="en-GB" sz="3200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en-GB" sz="3200" b="1" dirty="0" err="1">
                <a:solidFill>
                  <a:srgbClr val="FF0000"/>
                </a:solidFill>
              </a:rPr>
              <a:t>e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or sl</a:t>
            </a:r>
            <a:r>
              <a:rPr lang="en-GB" sz="32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</a:t>
            </a:r>
            <a:r>
              <a:rPr lang="en-GB" sz="3200" b="1" dirty="0">
                <a:solidFill>
                  <a:srgbClr val="FF0000"/>
                </a:solidFill>
              </a:rPr>
              <a:t>e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d? 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4583848" y="1293741"/>
            <a:ext cx="2139767" cy="515959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8: Further examples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43416" y="1293740"/>
            <a:ext cx="2108991" cy="5165829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351600" y="1293741"/>
            <a:ext cx="2143542" cy="515959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804064" y="1293741"/>
            <a:ext cx="2194184" cy="515959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23458" y="1295864"/>
            <a:ext cx="21561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Double consonant then add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2000" b="1" u="sng" dirty="0">
                <a:solidFill>
                  <a:srgbClr val="FF0000"/>
                </a:solidFill>
              </a:rPr>
              <a:t>V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 - double me)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804064" y="1332354"/>
            <a:ext cx="21941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496691" y="1371248"/>
            <a:ext cx="19023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add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(REGULAR)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310608" y="2036279"/>
            <a:ext cx="11863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push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stack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crush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grunt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splash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trash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jump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sort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stamp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squash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walk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23458" y="2282664"/>
            <a:ext cx="109331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slap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clap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grab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cram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strap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slip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560745" y="1371248"/>
            <a:ext cx="2085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add ‘d’</a:t>
            </a: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CHEAT-</a:t>
            </a:r>
            <a:r>
              <a:rPr lang="en-GB" sz="2000" b="1" u="sng" dirty="0">
                <a:solidFill>
                  <a:srgbClr val="FF0000"/>
                </a:solidFill>
              </a:rPr>
              <a:t>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575970" y="2052131"/>
            <a:ext cx="11537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hope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dance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smile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type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slope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glue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waste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love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stroke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joke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847995" y="1860788"/>
            <a:ext cx="2164013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consonants never double: w, x, y.  E.g. slo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ed, bo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ed, pla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endParaRPr lang="en-GB" sz="1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TIP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Encourage pupils to read back words to spot their mistakes: does it say ‘stopped’ or ‘</a:t>
            </a:r>
            <a:r>
              <a:rPr lang="en-GB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stoped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538750" y="2052131"/>
            <a:ext cx="113333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name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chime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free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wave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blame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bounce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whine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stroke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cube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dine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crave</a:t>
            </a:r>
          </a:p>
          <a:p>
            <a:pPr algn="ctr"/>
            <a:r>
              <a:rPr lang="en-GB" sz="2000">
                <a:solidFill>
                  <a:schemeClr val="tx1">
                    <a:lumMod val="75000"/>
                    <a:lumOff val="25000"/>
                  </a:schemeClr>
                </a:solidFill>
              </a:rPr>
              <a:t>pile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3951" y="2282664"/>
            <a:ext cx="9721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grit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trip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drip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plod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stop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shop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rub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plug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strum</a:t>
            </a:r>
          </a:p>
        </p:txBody>
      </p:sp>
      <p:sp>
        <p:nvSpPr>
          <p:cNvPr id="5" name="Rectangle 4"/>
          <p:cNvSpPr/>
          <p:nvPr/>
        </p:nvSpPr>
        <p:spPr>
          <a:xfrm>
            <a:off x="3398389" y="2052131"/>
            <a:ext cx="11176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cook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look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clean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peek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claim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fail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boil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dream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groan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peel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group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wail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steam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2113</TotalTime>
  <Words>568</Words>
  <Application>Microsoft Office PowerPoint</Application>
  <PresentationFormat>On-screen Show (4:3)</PresentationFormat>
  <Paragraphs>167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Rule 8: ‘ed’ suffix</vt:lpstr>
      <vt:lpstr>Teacher information</vt:lpstr>
      <vt:lpstr>1) Rule 8: Explanation</vt:lpstr>
      <vt:lpstr>1)  Rule 8: Explanation</vt:lpstr>
      <vt:lpstr>2) Rule 8: Examples</vt:lpstr>
      <vt:lpstr>3) Rule 8: Practice</vt:lpstr>
      <vt:lpstr>4) Rule 8: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dykesa</cp:lastModifiedBy>
  <cp:revision>99</cp:revision>
  <dcterms:created xsi:type="dcterms:W3CDTF">2016-08-09T10:05:30Z</dcterms:created>
  <dcterms:modified xsi:type="dcterms:W3CDTF">2022-02-11T09:02:25Z</dcterms:modified>
</cp:coreProperties>
</file>